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38"/>
  </p:notesMasterIdLst>
  <p:handoutMasterIdLst>
    <p:handoutMasterId r:id="rId39"/>
  </p:handoutMasterIdLst>
  <p:sldIdLst>
    <p:sldId id="455" r:id="rId2"/>
    <p:sldId id="457" r:id="rId3"/>
    <p:sldId id="970" r:id="rId4"/>
    <p:sldId id="968" r:id="rId5"/>
    <p:sldId id="969" r:id="rId6"/>
    <p:sldId id="956" r:id="rId7"/>
    <p:sldId id="971" r:id="rId8"/>
    <p:sldId id="957" r:id="rId9"/>
    <p:sldId id="972" r:id="rId10"/>
    <p:sldId id="973" r:id="rId11"/>
    <p:sldId id="1290" r:id="rId12"/>
    <p:sldId id="1291" r:id="rId13"/>
    <p:sldId id="1292" r:id="rId14"/>
    <p:sldId id="1293" r:id="rId15"/>
    <p:sldId id="1294" r:id="rId16"/>
    <p:sldId id="1295" r:id="rId17"/>
    <p:sldId id="1296" r:id="rId18"/>
    <p:sldId id="1297" r:id="rId19"/>
    <p:sldId id="1298" r:id="rId20"/>
    <p:sldId id="1300" r:id="rId21"/>
    <p:sldId id="974" r:id="rId22"/>
    <p:sldId id="958" r:id="rId23"/>
    <p:sldId id="959" r:id="rId24"/>
    <p:sldId id="960" r:id="rId25"/>
    <p:sldId id="961" r:id="rId26"/>
    <p:sldId id="1321" r:id="rId27"/>
    <p:sldId id="1022" r:id="rId28"/>
    <p:sldId id="1012" r:id="rId29"/>
    <p:sldId id="1322" r:id="rId30"/>
    <p:sldId id="1323" r:id="rId31"/>
    <p:sldId id="1017" r:id="rId32"/>
    <p:sldId id="1016" r:id="rId33"/>
    <p:sldId id="1024" r:id="rId34"/>
    <p:sldId id="1324" r:id="rId35"/>
    <p:sldId id="1325" r:id="rId36"/>
    <p:sldId id="1015" r:id="rId37"/>
  </p:sldIdLst>
  <p:sldSz cx="12192000" cy="6858000"/>
  <p:notesSz cx="7315200" cy="96012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2"/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2" autoAdjust="0"/>
    <p:restoredTop sz="94660"/>
  </p:normalViewPr>
  <p:slideViewPr>
    <p:cSldViewPr>
      <p:cViewPr varScale="1">
        <p:scale>
          <a:sx n="83" d="100"/>
          <a:sy n="83" d="100"/>
        </p:scale>
        <p:origin x="10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4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池化层夹在连续的卷积层中间， 用于压缩数据和参数的量，减小过拟合。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简而言之，如果输入是图像的话，那么池化层的最主要作用就是压缩图像。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这里再展开叙述池化层的具体作用。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特征不变性，也就是我们在图像处理中经常提到的特征的尺度不变性，池化操作就是图像的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平时一张狗的图像被缩小了一倍我们还能认出这是一张狗的照片，这说明这张图像中仍保留着狗最重要的特征，我们一看就能判断图像中画的是一只狗，图像压缩时去掉的信息只是一些无关紧要的信息，而留下的信息则是具有尺度不变性的特征，是最能表达图像的特征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降维，我们知道一幅图像含有的信息是很大的，特征也很多，但是有些信息对于我们做图像任务时没有太多用途或者有重复，我们可以把这类冗余信息去除，把最重要的特征抽取出来，这也是池化操作的一大作用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在一定程度上防止过拟合，更方便优化。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3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最大池化思想很简单，以下图为例，把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的图像分割成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个不同的区域，然后输出每个区域的最大值，这就是最大池化所做的事情。其实这里我们选择了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的过滤器，步长为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。在一幅真正的图像中提取最大值可能意味着提取了某些特定特征，比如垂直边缘、一只眼睛等等。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9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最大池化思想很简单，以下图为例，把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的图像分割成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个不同的区域，然后输出每个区域的最大值，这就是最大池化所做的事情。其实这里我们选择了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的过滤器，步长为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。在一幅真正的图像中提取最大值可能意味着提取了某些特定特征，比如垂直边缘、一只眼睛等等。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097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象给了这张车的图片，在黑天里你看不到是辆车，你只能用手电筒一点一点扫过，把每次扫过看到的东西投影到下一层，以此类推。比如第一层你看到一些横线竖线斜线，第二层组合成一些圆形方形，第三层组合成轮子车门车身，第四层组合成一辆车。这样就能用个手电筒在黑天里辨别出照片里有辆车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5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single,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9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深度学习的许多研究成果，离不开对大脑认知原理的研究，尤其是视觉原理的研究。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年的诺贝尔医学奖，颁发给了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Hubel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（出生于加拿大的美国神经生物学家） 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TorstenWiesel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Roger Sperry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。前两位的主要贡献，是“发现了视觉系统的信息处理”，可视皮层是分级的。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人类的视觉原理如下：从原始信号摄入开始（瞳孔摄入像素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），接着做初步处理（大脑皮层某些细胞发现边缘和方向），然后抽象（大脑判定，眼前的物体的形状，是圆形的），然后进一步抽象（大脑进一步判定该物体是只气球）。下面是人脑进行人脸识别的一个示例：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0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对于不同的物体，人类视觉也是通过这样逐层分级，来进行认知的：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看到，在最底层特征基本上是类似的，就是各种边缘，越往上，越能提取出此类物体的一些特征（轮子、眼睛、躯干等），到最上层，不同的高级特征最终组合成相应的图像，从而能够让人类准确的区分不同的物体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我们可以很自然的想到：可以不可以模仿人类大脑的这个特点，构造多层的神经网络，较低层的识别初级的图像特征，若干底层特征组成更上一层特征，最终通过多个层级的组合，最终在顶层做出分类呢？答案是肯定的，这也是许多深度学习算法（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）的灵感来源。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69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图像处理中，往往把图像表示为像素的向量，比如一个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1000×1000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的图像，可以表示为一个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的向量。在上一节中提到的神经网络中，如果隐含层数目与输入层一样，即也是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时，那么输入层到隐含层的参数数据为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1000000×1000000=10^12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，这样就太多了，基本没法训练。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在上右图中，假如每个神经元只和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个像素值相连，那么权值数据为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1000000×100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个参数，减少为原来的千分之一。而那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个像素值对应的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个参数，其实就相当于卷积操作。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一般认为人对外界的认知是从局部到全局的，而图像的空间联系也是局部的像素联系较为紧密，而距离较远的像素相关性则较弱。因而，每个神经元其实没有必要对全局图像进行感知，只需要对局部进行感知，然后在更高层将局部的信息综合起来就得到了全局的信息。网络部分连通的思想，也是受启发于生物学里面的视觉系统结构。视觉皮层的神经元就是局部接受信息的（即这些神经元只响应某些特定区域的刺激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1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怎么理解权值共享呢？我们可以这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（也就是卷积操作）看成是提取特征的方式，该方式与位置无关。这其中隐含的原理则是：图像的一部分的统计特性与其他部分是一样的。这也意味着我们在这一部分学习的特征也能用在另一部分上，所以对于这个图像上的所有位置，我们都能使用同样的学习特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多卷积核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上面所述只有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个参数时，表明只有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100*100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的卷积核，显然，特征提取是不充分的，我们可以添加多个卷积核，比如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个卷积核，可以学习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种特征。在有多个卷积核时，如下图所示：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6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除了偏置项，每层的每一个神经元都连着近邻层的所有神经元，以这种连接关系的层就叫做全连接层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(fully connected layer, FC layer)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，后文简称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如果一个神经网络每一层都是全连接的，那么它称作全连接神经网络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(fully connected neural network, FCNN)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不能太深，要不然参数太多，训练速度太慢。在图像识别中，数据是高像素彩色照片，它的维度是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324×324×3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代表高，第二个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代表宽，最后的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三个颜色维度，乘起来已经有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314928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个元素了，如果隐藏层有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个神经元，那么总共有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314928×1024 =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亿多个参数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假设忽略偏置项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。这还是一层，如果弄个十多层，那么训练这么多参数显然不现实，因此在图像识别中用的是卷积神经网络，它有稀疏连接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(sparse connection)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和参数共享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(parameter sharing)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等特性，会大大减少需要训练的参数。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753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r>
              <a:rPr lang="zh-CN" altLang="en-US" sz="3600" dirty="0"/>
              <a:t>机器学习</a:t>
            </a:r>
            <a:r>
              <a:rPr lang="en-US" altLang="zh-CN" sz="3600" dirty="0"/>
              <a:t>-</a:t>
            </a:r>
            <a:r>
              <a:rPr lang="en-US" sz="3600" dirty="0"/>
              <a:t>Naïve Bayes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25677"/>
            <a:ext cx="7315200" cy="4124379"/>
          </a:xfrm>
          <a:prstGeom prst="rect">
            <a:avLst/>
          </a:prstGeom>
          <a:noFill/>
        </p:spPr>
      </p:pic>
      <p:pic>
        <p:nvPicPr>
          <p:cNvPr id="8" name="Picture 2" descr="C:\Users\Dan\Dropbox\Office\CS 188\Ketrina Art\Learning I\Lecture20-MachineLearning.png"/>
          <p:cNvPicPr>
            <a:picLocks noChangeAspect="1" noChangeArrowheads="1"/>
          </p:cNvPicPr>
          <p:nvPr/>
        </p:nvPicPr>
        <p:blipFill>
          <a:blip r:embed="rId4" cstate="print"/>
          <a:srcRect l="27083" t="8626" r="41667" b="71054"/>
          <a:stretch>
            <a:fillRect/>
          </a:stretch>
        </p:blipFill>
        <p:spPr bwMode="auto">
          <a:xfrm>
            <a:off x="4329545" y="1981200"/>
            <a:ext cx="2909455" cy="10668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Sergey Levine, with some materials from A. </a:t>
            </a:r>
            <a:r>
              <a:rPr lang="en-US" sz="1400" dirty="0" err="1">
                <a:latin typeface="Calibri"/>
                <a:cs typeface="Calibri"/>
              </a:rPr>
              <a:t>Farhadi</a:t>
            </a:r>
            <a:r>
              <a:rPr lang="en-US" sz="1400" dirty="0">
                <a:latin typeface="Calibri"/>
                <a:cs typeface="Calibri"/>
              </a:rPr>
              <a:t>.  All CS188 materials are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019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706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A60E2-D0DA-412B-A3CE-14E8B566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9793"/>
            <a:ext cx="8721013" cy="5444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2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21E171-C069-4ED8-A6FE-849E07F6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11711"/>
            <a:ext cx="10878741" cy="5205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3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0247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384D1-737D-4200-A6FD-53F6D900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28556"/>
            <a:ext cx="9625012" cy="5431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F13CF-4247-4B39-B624-9274391A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89675"/>
            <a:ext cx="10410825" cy="5385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3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524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EB54D-44BB-4553-8E07-E52C121D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44158"/>
            <a:ext cx="10441783" cy="5026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4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F6091D-62C6-4B95-9625-3039F743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05624"/>
            <a:ext cx="10565607" cy="5492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3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181DD4-AEC2-4282-B372-0A731FD2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65468"/>
            <a:ext cx="9425598" cy="5500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46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4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B2476E-DCF4-47D4-A6DA-7FE08E27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61658"/>
            <a:ext cx="9265864" cy="5696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7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074" y="23308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FE356-8BDF-4BBE-9852-E590223C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83259"/>
            <a:ext cx="10215562" cy="54626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7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Machine Learning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95436"/>
            <a:ext cx="10363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Up until now: how use a model to make optimal decisions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Machine learning: how to acquire a model from data / experience</a:t>
            </a:r>
          </a:p>
          <a:p>
            <a:pPr lvl="1" eaLnBrk="1" hangingPunct="1"/>
            <a:r>
              <a:rPr lang="en-US" sz="2400" dirty="0"/>
              <a:t>Learning parameters (e.g. probabilities)</a:t>
            </a:r>
          </a:p>
          <a:p>
            <a:pPr lvl="1" eaLnBrk="1" hangingPunct="1"/>
            <a:r>
              <a:rPr lang="en-US" sz="2400" dirty="0"/>
              <a:t>Learning structure (e.g. BN graphs)</a:t>
            </a:r>
          </a:p>
          <a:p>
            <a:pPr lvl="1" eaLnBrk="1" hangingPunct="1"/>
            <a:r>
              <a:rPr lang="en-US" sz="2400" dirty="0"/>
              <a:t>Learning hidden concepts (e.g. clustering)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Today: model-based classification with Naive </a:t>
            </a:r>
            <a:r>
              <a:rPr lang="en-US" sz="2800" dirty="0" err="1"/>
              <a:t>Bayes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28538-D94F-4549-8E13-1CAD0FF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35065"/>
            <a:ext cx="9944196" cy="5619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2168" b="9722"/>
          <a:stretch/>
        </p:blipFill>
        <p:spPr>
          <a:xfrm>
            <a:off x="2743200" y="1524000"/>
            <a:ext cx="6858000" cy="49530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E9DD138-2A36-4BA0-83D9-9CC91D13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多类分类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5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02" y="225399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98" y="1744831"/>
            <a:ext cx="8348004" cy="4234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6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701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7" y="1781658"/>
            <a:ext cx="9104666" cy="4200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9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3245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71" y="1371600"/>
            <a:ext cx="9460255" cy="5287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28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539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219200"/>
            <a:ext cx="9651627" cy="5148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6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6913" y="1305428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人类视觉原理</a:t>
            </a:r>
            <a:endParaRPr lang="zh-CN" altLang="en-US" dirty="0"/>
          </a:p>
        </p:txBody>
      </p:sp>
      <p:pic>
        <p:nvPicPr>
          <p:cNvPr id="4098" name="Picture 2" descr="https://images2015.cnblogs.com/blog/584693/201605/584693-20160518222114123-4735230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1525793"/>
            <a:ext cx="69246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48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s2015.cnblogs.com/blog/584693/201605/584693-20160518222428498-18613365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4" y="1390484"/>
            <a:ext cx="8702676" cy="53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ADE9421-287C-4425-AFC9-AE2F155B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54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2015.cnblogs.com/blog/1093303/201704/1093303-20170430195222865-18555330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11082270" cy="42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95400" y="1219200"/>
            <a:ext cx="965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局部感知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dirty="0"/>
              <a:t> 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0AE4180-E24E-4523-A35C-977E7414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8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6200" y="1613897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参数共享</a:t>
            </a:r>
            <a:endParaRPr lang="zh-CN" altLang="en-US" dirty="0"/>
          </a:p>
        </p:txBody>
      </p:sp>
      <p:pic>
        <p:nvPicPr>
          <p:cNvPr id="3074" name="Picture 2" descr="å·ç§¯ç¥ç»ç½ç»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333402"/>
            <a:ext cx="9702800" cy="3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D2917A6-15F7-444D-B48D-9CE203BE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7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6914" y="1676400"/>
            <a:ext cx="10992958" cy="439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2143932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675909"/>
            <a:ext cx="5403371" cy="203076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4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1142077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卷积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215208-3297-4D6C-8423-4E8969281D3C}"/>
              </a:ext>
            </a:extLst>
          </p:cNvPr>
          <p:cNvSpPr/>
          <p:nvPr/>
        </p:nvSpPr>
        <p:spPr>
          <a:xfrm>
            <a:off x="560236" y="5534561"/>
            <a:ext cx="4986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将一个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的图像馈送到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3x3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的滤波器。其步长为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 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滤波器每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格滑动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，没用填充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最外层没有虚线格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，结果产生一个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2x2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15ACA5-5B43-4753-9A16-EAE11B2D8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9" y="1653193"/>
            <a:ext cx="3891539" cy="38121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4D30F2-8D5E-4654-9870-9CEA53676C0A}"/>
              </a:ext>
            </a:extLst>
          </p:cNvPr>
          <p:cNvSpPr/>
          <p:nvPr/>
        </p:nvSpPr>
        <p:spPr>
          <a:xfrm>
            <a:off x="6812877" y="5534560"/>
            <a:ext cx="5236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将一个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的图像馈送到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3x3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的滤波器。其步长为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 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滤波器每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格滑动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，用了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层填充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最外层只有一格虚线格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，结果产生一个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C286E2-BA19-4243-B986-2A74E543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4" y="1653193"/>
            <a:ext cx="3969126" cy="392277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660909F-E51E-46F5-A968-3864E2DA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1773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215208-3297-4D6C-8423-4E8969281D3C}"/>
              </a:ext>
            </a:extLst>
          </p:cNvPr>
          <p:cNvSpPr/>
          <p:nvPr/>
        </p:nvSpPr>
        <p:spPr>
          <a:xfrm>
            <a:off x="1048512" y="1734845"/>
            <a:ext cx="10619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如果用 </a:t>
            </a:r>
            <a:r>
              <a:rPr lang="en-US" altLang="zh-CN" sz="2000" dirty="0" err="1">
                <a:solidFill>
                  <a:srgbClr val="006300"/>
                </a:solidFill>
                <a:ea typeface="楷体_GB2312" panose="02010609030101010101"/>
              </a:rPr>
              <a:t>n</a:t>
            </a:r>
            <a:r>
              <a:rPr lang="en-US" altLang="zh-CN" sz="2000" baseline="-25000" dirty="0" err="1">
                <a:solidFill>
                  <a:srgbClr val="006300"/>
                </a:solidFill>
                <a:ea typeface="楷体_GB2312" panose="02010609030101010101"/>
              </a:rPr>
              <a:t>I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代表输入图像的大小，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f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代表滤波器的大小，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s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代表步长，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p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代表填充层数，</a:t>
            </a:r>
            <a:r>
              <a:rPr lang="en-US" altLang="zh-CN" sz="2000" dirty="0" err="1">
                <a:solidFill>
                  <a:srgbClr val="006300"/>
                </a:solidFill>
                <a:ea typeface="楷体_GB2312" panose="02010609030101010101"/>
              </a:rPr>
              <a:t>n</a:t>
            </a:r>
            <a:r>
              <a:rPr lang="en-US" altLang="zh-CN" sz="2000" baseline="-25000" dirty="0" err="1">
                <a:solidFill>
                  <a:srgbClr val="006300"/>
                </a:solidFill>
                <a:ea typeface="楷体_GB2312" panose="02010609030101010101"/>
              </a:rPr>
              <a:t>O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代表输出图像的大小，那么有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5DF542-0444-446A-B119-A5DDF1D82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7" y="2913915"/>
            <a:ext cx="7358468" cy="291068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1EC8AE3-3749-4FF5-BB66-5D7CEC77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305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1142077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滤波器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/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卷积核</a:t>
            </a:r>
          </a:p>
        </p:txBody>
      </p:sp>
      <p:pic>
        <p:nvPicPr>
          <p:cNvPr id="6148" name="Picture 4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0" y="1603742"/>
            <a:ext cx="9746481" cy="474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62745FF-2F78-401A-8B5F-B6CD17E9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7456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</a:p>
        </p:txBody>
      </p:sp>
      <p:pic>
        <p:nvPicPr>
          <p:cNvPr id="9220" name="Picture 4" descr="https://images2015.cnblogs.com/blog/1093303/201704/1093303-20170430195028600-3180729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32" y="2164615"/>
            <a:ext cx="9040169" cy="453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D9FE036-892C-4CC9-8E5A-4D391462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07460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----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最大池化（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Max pooling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） </a:t>
            </a:r>
          </a:p>
        </p:txBody>
      </p:sp>
      <p:pic>
        <p:nvPicPr>
          <p:cNvPr id="9218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76" y="2312345"/>
            <a:ext cx="9693516" cy="42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0E38571-A166-40CA-BE22-319B4FF7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6074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----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最大池化（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Max pooling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） </a:t>
            </a:r>
          </a:p>
        </p:txBody>
      </p:sp>
      <p:pic>
        <p:nvPicPr>
          <p:cNvPr id="1024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12" y="2280017"/>
            <a:ext cx="8901953" cy="46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383659D-597D-4647-AD9B-08C721B2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70498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9312897" y="631864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2021/10/27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948222"/>
            <a:ext cx="1124870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A4001F"/>
              </a:solidFill>
              <a:ea typeface="楷体_GB2312" panose="0201060903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滤波器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(filter)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：在输入数据的宽度和高度上滑动，与输入数据进行卷积，就像上例中的手电筒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卷积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(convolution)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：在这里的定义就是把所有“滤波器的像素”乘以“滤波器扫过图片的像素”再加总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步长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(stride)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：遍历图像时滤波器的步长，默认值为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1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，既滤波器每次移动一个像素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填充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(padding)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：有时候会将输入数据用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0 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在边缘进行填充，可以控制输出数据的尺寸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最常用的是保持输出数据的尺寸与输入数据一致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endParaRPr lang="zh-CN" altLang="en-US" sz="2200" dirty="0">
              <a:solidFill>
                <a:srgbClr val="006300"/>
              </a:solidFill>
              <a:ea typeface="楷体_GB2312" panose="0201060903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89E70C-95B3-4935-BEB1-26A1AEBC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88" y="3805931"/>
            <a:ext cx="8801632" cy="297462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C4FEF33-1ABC-405F-8CD4-60D49A2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34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58" y="1143000"/>
            <a:ext cx="9030483" cy="509060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3F52EA7-3227-456B-B808-6FA3590B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1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/>
        </p:nvSpPr>
        <p:spPr bwMode="auto">
          <a:xfrm>
            <a:off x="-76200" y="17462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Weights</a:t>
            </a:r>
          </a:p>
        </p:txBody>
      </p:sp>
      <p:sp>
        <p:nvSpPr>
          <p:cNvPr id="22" name="Content Placeholder 2"/>
          <p:cNvSpPr>
            <a:spLocks noGrp="1"/>
          </p:cNvSpPr>
          <p:nvPr/>
        </p:nvSpPr>
        <p:spPr bwMode="auto">
          <a:xfrm>
            <a:off x="2133600" y="1430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Binary case: compare features to a weight vector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Learning: figure out the weight vector from examples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620000" y="31115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urier New" pitchFamily="49" charset="0"/>
              </a:rPr>
              <a:t># free      : 2</a:t>
            </a:r>
          </a:p>
          <a:p>
            <a:r>
              <a:rPr lang="en-US" sz="1200" dirty="0">
                <a:latin typeface="Courier New" pitchFamily="49" charset="0"/>
              </a:rPr>
              <a:t>YOUR_NAME   : 0</a:t>
            </a:r>
          </a:p>
          <a:p>
            <a:r>
              <a:rPr lang="en-US" sz="1200" dirty="0">
                <a:latin typeface="Courier New" pitchFamily="49" charset="0"/>
              </a:rPr>
              <a:t>MISSPELLED  : 2</a:t>
            </a:r>
          </a:p>
          <a:p>
            <a:r>
              <a:rPr lang="en-US" sz="1200" dirty="0">
                <a:latin typeface="Courier New" pitchFamily="49" charset="0"/>
              </a:rPr>
              <a:t>FROM_FRIEND : 0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24" name="Double Bracket 4"/>
          <p:cNvSpPr/>
          <p:nvPr/>
        </p:nvSpPr>
        <p:spPr>
          <a:xfrm>
            <a:off x="7620000" y="30607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743200" y="27844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6" name="Double Bracket 6"/>
          <p:cNvSpPr/>
          <p:nvPr/>
        </p:nvSpPr>
        <p:spPr>
          <a:xfrm>
            <a:off x="2743200" y="26797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Picture 21" descr="txp_fi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4417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1" descr="txp_fi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35179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Line 7"/>
          <p:cNvSpPr>
            <a:spLocks noChangeShapeType="1"/>
          </p:cNvSpPr>
          <p:nvPr/>
        </p:nvSpPr>
        <p:spPr bwMode="auto">
          <a:xfrm flipH="1" flipV="1">
            <a:off x="4876800" y="3594100"/>
            <a:ext cx="838200" cy="13716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V="1">
            <a:off x="5715000" y="38989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1" name="Picture 14" descr="txp_fi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55753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ine 15"/>
          <p:cNvSpPr>
            <a:spLocks noChangeShapeType="1"/>
          </p:cNvSpPr>
          <p:nvPr/>
        </p:nvSpPr>
        <p:spPr bwMode="auto">
          <a:xfrm>
            <a:off x="5715000" y="49657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7772400" y="55499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34" name="Double Bracket 16"/>
          <p:cNvSpPr/>
          <p:nvPr/>
        </p:nvSpPr>
        <p:spPr>
          <a:xfrm>
            <a:off x="7772400" y="54991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1905000" y="59563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Dot product            positive means the positive class</a:t>
            </a:r>
          </a:p>
        </p:txBody>
      </p:sp>
      <p:pic>
        <p:nvPicPr>
          <p:cNvPr id="36" name="Picture 19" descr="txp_fi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60325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5932" r="741"/>
          <a:stretch/>
        </p:blipFill>
        <p:spPr>
          <a:xfrm>
            <a:off x="304800" y="1447800"/>
            <a:ext cx="11511757" cy="52523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CEE2246-41C6-48E0-AC61-4C8C2650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6200" y="10352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Weight Updates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68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9468" r="188"/>
          <a:stretch/>
        </p:blipFill>
        <p:spPr>
          <a:xfrm>
            <a:off x="504306" y="1447800"/>
            <a:ext cx="11183388" cy="503491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DF458BA-DD78-4B04-BA87-8BB56067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2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9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D0666C4-E1CD-42EF-B521-4D90AD7F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27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71723</TotalTime>
  <Words>1799</Words>
  <Application>Microsoft Office PowerPoint</Application>
  <PresentationFormat>宽屏</PresentationFormat>
  <Paragraphs>148</Paragraphs>
  <Slides>36</Slides>
  <Notes>14</Notes>
  <HiddenSlides>3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ＭＳ Ｐゴシック</vt:lpstr>
      <vt:lpstr>楷体_GB2312</vt:lpstr>
      <vt:lpstr>宋体</vt:lpstr>
      <vt:lpstr>Arial</vt:lpstr>
      <vt:lpstr>Calibri</vt:lpstr>
      <vt:lpstr>Courier New</vt:lpstr>
      <vt:lpstr>Wingdings</vt:lpstr>
      <vt:lpstr>dan-berkeley-nlp-v1</vt:lpstr>
      <vt:lpstr>Photo Editor Photo</vt:lpstr>
      <vt:lpstr>Artificial Intelligence </vt:lpstr>
      <vt:lpstr>Machine Learning</vt:lpstr>
      <vt:lpstr>机器学习-感知器</vt:lpstr>
      <vt:lpstr>机器学习-感知器</vt:lpstr>
      <vt:lpstr>PowerPoint 演示文稿</vt:lpstr>
      <vt:lpstr>机器学习-感知器</vt:lpstr>
      <vt:lpstr>PowerPoint 演示文稿</vt:lpstr>
      <vt:lpstr>机器学习-感知器</vt:lpstr>
      <vt:lpstr>机器学习-感知器</vt:lpstr>
      <vt:lpstr>Examples: Perceptron</vt:lpstr>
      <vt:lpstr>机器学习-线性回归</vt:lpstr>
      <vt:lpstr>机器学习-线性回归</vt:lpstr>
      <vt:lpstr> 机器学习-线性回归</vt:lpstr>
      <vt:lpstr> 机器学习-线性回归</vt:lpstr>
      <vt:lpstr> 机器学习-线性回归</vt:lpstr>
      <vt:lpstr>机器学习-线性回归</vt:lpstr>
      <vt:lpstr> 机器学习-线性回归</vt:lpstr>
      <vt:lpstr>机器学习-线性回归</vt:lpstr>
      <vt:lpstr>机器学习-线性回归</vt:lpstr>
      <vt:lpstr>机器学习-线性回归</vt:lpstr>
      <vt:lpstr> 机器学习-多类分类</vt:lpstr>
      <vt:lpstr>机器学习-神经网络</vt:lpstr>
      <vt:lpstr> 机器学习-神经网络</vt:lpstr>
      <vt:lpstr>机器学习-神经网络</vt:lpstr>
      <vt:lpstr> 机器学习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3683</cp:revision>
  <cp:lastPrinted>2013-10-23T02:18:13Z</cp:lastPrinted>
  <dcterms:created xsi:type="dcterms:W3CDTF">2004-08-27T04:16:05Z</dcterms:created>
  <dcterms:modified xsi:type="dcterms:W3CDTF">2021-10-28T01:12:39Z</dcterms:modified>
</cp:coreProperties>
</file>